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8.png" ContentType="image/png"/>
  <Override PartName="/ppt/media/image22.jpeg" ContentType="image/jpe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7.jpeg" ContentType="image/jpeg"/>
  <Override PartName="/ppt/media/image6.jpeg" ContentType="image/jpeg"/>
  <Override PartName="/ppt/media/image10.png" ContentType="image/png"/>
  <Override PartName="/ppt/media/image5.jpeg" ContentType="image/jpeg"/>
  <Override PartName="/ppt/media/image4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.jpeg" ContentType="image/jpeg"/>
  <Override PartName="/ppt/media/image17.jpeg" ContentType="image/jpeg"/>
  <Override PartName="/ppt/media/image25.jpeg" ContentType="image/jpeg"/>
  <Override PartName="/ppt/media/image16.jpeg" ContentType="image/jpeg"/>
  <Override PartName="/ppt/media/image24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164520" y="147240"/>
            <a:ext cx="8809560" cy="6563880"/>
          </a:xfrm>
          <a:prstGeom prst="rect">
            <a:avLst>
              <a:gd fmla="val 11807" name="adj1"/>
              <a:gd fmla="val 0" name="adj2"/>
            </a:avLst>
          </a:prstGeom>
          <a:solidFill>
            <a:srgbClr val="888b7a"/>
          </a:solidFill>
          <a:ln w="11160">
            <a:solidFill>
              <a:srgbClr val="9ca08f"/>
            </a:solidFill>
            <a:round/>
          </a:ln>
        </p:spPr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164520" y="147240"/>
            <a:ext cx="8809560" cy="6563880"/>
          </a:xfrm>
          <a:prstGeom prst="rect">
            <a:avLst>
              <a:gd fmla="val 11807" name="adj1"/>
              <a:gd fmla="val 0" name="adj2"/>
            </a:avLst>
          </a:prstGeom>
          <a:solidFill>
            <a:srgbClr val="888b7a"/>
          </a:solidFill>
          <a:ln w="11160">
            <a:solidFill>
              <a:srgbClr val="9ca08f"/>
            </a:solidFill>
            <a:round/>
          </a:ln>
        </p:spPr>
      </p:sp>
      <p:sp>
        <p:nvSpPr>
          <p:cNvPr id="70" name="CustomShape 2"/>
          <p:cNvSpPr/>
          <p:nvPr/>
        </p:nvSpPr>
        <p:spPr>
          <a:xfrm>
            <a:off x="588240" y="1424520"/>
            <a:ext cx="7999560" cy="7560"/>
          </a:xfrm>
          <a:prstGeom prst="rect">
            <a:avLst/>
          </a:prstGeom>
          <a:solidFill>
            <a:srgbClr val="72a376"/>
          </a:solidFill>
        </p:spPr>
      </p:sp>
      <p:sp>
        <p:nvSpPr>
          <p:cNvPr id="7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16000" y="72360"/>
            <a:ext cx="8711280" cy="574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80000"/>
              </a:lnSpc>
            </a:pPr>
            <a:r>
              <a:rPr b="1" lang="fr-FR" sz="6600">
                <a:solidFill>
                  <a:srgbClr val="000000"/>
                </a:solidFill>
                <a:latin typeface="Book Antiqua"/>
                <a:ea typeface="DejaVu Sans"/>
              </a:rPr>
              <a:t>La Casa Batló</a:t>
            </a:r>
            <a:endParaRPr/>
          </a:p>
          <a:p>
            <a:pPr algn="ctr">
              <a:lnSpc>
                <a:spcPct val="80000"/>
              </a:lnSpc>
            </a:pPr>
            <a:r>
              <a:rPr b="1" lang="fr-FR" sz="4000">
                <a:solidFill>
                  <a:srgbClr val="000000"/>
                </a:solidFill>
                <a:latin typeface="Rockwell"/>
                <a:ea typeface="DejaVu Sans"/>
              </a:rPr>
              <a:t>« La casa de los huesos »</a:t>
            </a:r>
            <a:r>
              <a:rPr b="1" lang="fr-FR" sz="6600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endParaRPr/>
          </a:p>
        </p:txBody>
      </p:sp>
      <p:pic>
        <p:nvPicPr>
          <p:cNvPr descr="" id="106" name="Espace réservé pour une image  8"/>
          <p:cNvPicPr/>
          <p:nvPr/>
        </p:nvPicPr>
        <p:blipFill>
          <a:blip r:embed="rId1"/>
          <a:stretch>
            <a:fillRect/>
          </a:stretch>
        </p:blipFill>
        <p:spPr>
          <a:xfrm>
            <a:off x="1368360" y="1944000"/>
            <a:ext cx="6622920" cy="460692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25400" y="5040000"/>
            <a:ext cx="7481880" cy="910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000000"/>
                </a:solidFill>
                <a:latin typeface="Rockwell"/>
                <a:ea typeface="DejaVu Sans"/>
              </a:rPr>
              <a:t>Una puerta de madera esculpida con las líneas curvas típicas del modernismo.</a:t>
            </a:r>
            <a:endParaRPr/>
          </a:p>
        </p:txBody>
      </p:sp>
      <p:pic>
        <p:nvPicPr>
          <p:cNvPr descr="" id="126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1583640" y="432000"/>
            <a:ext cx="5759640" cy="43192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040560" y="4724280"/>
            <a:ext cx="5484960" cy="663120"/>
          </a:xfrm>
          <a:prstGeom prst="rect">
            <a:avLst/>
          </a:prstGeom>
        </p:spPr>
      </p:sp>
      <p:sp>
        <p:nvSpPr>
          <p:cNvPr id="128" name="CustomShape 2"/>
          <p:cNvSpPr/>
          <p:nvPr/>
        </p:nvSpPr>
        <p:spPr>
          <a:xfrm>
            <a:off x="720000" y="5424480"/>
            <a:ext cx="8129880" cy="910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600">
                <a:solidFill>
                  <a:srgbClr val="000000"/>
                </a:solidFill>
                <a:latin typeface="Rockwell"/>
                <a:ea typeface="DejaVu Sans"/>
              </a:rPr>
              <a:t>Una chimenea, que por su forma original,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600">
                <a:solidFill>
                  <a:srgbClr val="000000"/>
                </a:solidFill>
                <a:latin typeface="Rockwell"/>
                <a:ea typeface="DejaVu Sans"/>
              </a:rPr>
              <a:t>puede hacer pensar en un hongo.</a:t>
            </a:r>
            <a:endParaRPr/>
          </a:p>
        </p:txBody>
      </p:sp>
      <p:pic>
        <p:nvPicPr>
          <p:cNvPr descr="" id="129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1583640" y="359640"/>
            <a:ext cx="6335640" cy="475164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53080"/>
            <a:ext cx="8228160" cy="114156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fr-FR" sz="4600">
                <a:solidFill>
                  <a:srgbClr val="e6e9cb"/>
                </a:solidFill>
                <a:latin typeface="Rockwell"/>
                <a:ea typeface="DejaVu Sans"/>
              </a:rPr>
              <a:t>La casa Milá : «  la Pedrera »</a:t>
            </a:r>
            <a:endParaRPr/>
          </a:p>
        </p:txBody>
      </p:sp>
      <p:pic>
        <p:nvPicPr>
          <p:cNvPr descr="" id="131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296000" y="1690560"/>
            <a:ext cx="7066080" cy="457236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32000" y="1368000"/>
            <a:ext cx="8207640" cy="23029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fr-FR" sz="3200">
                <a:solidFill>
                  <a:srgbClr val="e6e9cb"/>
                </a:solidFill>
                <a:latin typeface="Rockwell"/>
                <a:ea typeface="DejaVu Sans"/>
              </a:rPr>
              <a:t>Es un edificio moderno realizado por Antonio Gaudí entre 1906 y 1910 que se sitúa en el número 92 del Passeig de Gracia. Está en la lista del patrimonio mundial de la Unesco.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792000" y="3528000"/>
            <a:ext cx="7631280" cy="1294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3200">
                <a:solidFill>
                  <a:srgbClr val="ffffcc"/>
                </a:solidFill>
                <a:latin typeface="Rockwell"/>
                <a:ea typeface="DejaVu Sans"/>
              </a:rPr>
              <a:t>Es la ilustración perfecta de la plenitud artística de Gaudí porque pertenece a su época modernista naturalista durante la que perfecciona su estilo personal.</a:t>
            </a:r>
            <a:endParaRPr/>
          </a:p>
        </p:txBody>
      </p:sp>
    </p:spTree>
  </p:cSld>
  <p:transition spd="slow">
    <p:fade/>
  </p:transition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44000" y="5157360"/>
            <a:ext cx="8712000" cy="1013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200">
                <a:solidFill>
                  <a:srgbClr val="ffffcc"/>
                </a:solidFill>
                <a:latin typeface="Rockwell"/>
                <a:ea typeface="DejaVu Sans"/>
              </a:rPr>
              <a:t>Gaudí se inspira de las formas de la naturaleza para poder aplicar unas soluciones estructurales originales que permiten una gran libertad de creación y de imaginación ornamental.</a:t>
            </a:r>
            <a:endParaRPr/>
          </a:p>
        </p:txBody>
      </p:sp>
      <p:pic>
        <p:nvPicPr>
          <p:cNvPr descr="" id="135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1685880" y="413640"/>
            <a:ext cx="6161400" cy="462564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16000" y="4680000"/>
            <a:ext cx="8783280" cy="1843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200">
                <a:solidFill>
                  <a:srgbClr val="ffffcc"/>
                </a:solidFill>
                <a:latin typeface="Rockwell"/>
                <a:ea typeface="DejaVu Sans"/>
              </a:rPr>
              <a:t>La fachada ondulada es una impresionante masa de piedra calcárea que representa el mar. Las aperturas parecen cavadas en esta masa  ( de ahí el apodo de « Pedrera ») y están adornadas con una magnífica obra de hierro forjado con formas vegetales para los balcones .</a:t>
            </a:r>
            <a:endParaRPr/>
          </a:p>
        </p:txBody>
      </p:sp>
      <p:pic>
        <p:nvPicPr>
          <p:cNvPr descr="" id="137" name="Espace réservé pour une image  6"/>
          <p:cNvPicPr/>
          <p:nvPr/>
        </p:nvPicPr>
        <p:blipFill>
          <a:blip r:embed="rId1"/>
          <a:stretch>
            <a:fillRect/>
          </a:stretch>
        </p:blipFill>
        <p:spPr>
          <a:xfrm>
            <a:off x="1907640" y="405000"/>
            <a:ext cx="5579280" cy="42022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44000" y="4824000"/>
            <a:ext cx="8999280" cy="1483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ffffcc"/>
                </a:solidFill>
                <a:latin typeface="Rockwell"/>
                <a:ea typeface="DejaVu Sans"/>
              </a:rPr>
              <a:t> </a:t>
            </a:r>
            <a:r>
              <a:rPr b="1" lang="fr-FR" sz="2800">
                <a:solidFill>
                  <a:srgbClr val="ffffcc"/>
                </a:solidFill>
                <a:latin typeface="Rockwell"/>
                <a:ea typeface="DejaVu Sans"/>
              </a:rPr>
              <a:t>La</a:t>
            </a:r>
            <a:r>
              <a:rPr b="1" lang="fr-FR" sz="2400">
                <a:solidFill>
                  <a:srgbClr val="ffffcc"/>
                </a:solidFill>
                <a:latin typeface="Rockwell"/>
                <a:ea typeface="DejaVu Sans"/>
              </a:rPr>
              <a:t> terraza, grandes salidas de escaleras terminadas con la cruz de 4 brazos de Gaudí y chimeneas cubiertas de fragmentos de cerámica que tienen la forma de cabezas de guerreros protegidas por cascos ( yelmos).</a:t>
            </a:r>
            <a:endParaRPr/>
          </a:p>
        </p:txBody>
      </p:sp>
      <p:pic>
        <p:nvPicPr>
          <p:cNvPr descr="" id="139" name="Espace réservé pour une image  6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288000"/>
            <a:ext cx="4223520" cy="3167280"/>
          </a:xfrm>
          <a:prstGeom prst="rect">
            <a:avLst/>
          </a:prstGeom>
        </p:spPr>
      </p:pic>
      <p:pic>
        <p:nvPicPr>
          <p:cNvPr descr="" id="140" name="Espace réservé pour une image 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24000" y="1944000"/>
            <a:ext cx="4132080" cy="27352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720000" y="5243400"/>
            <a:ext cx="7415280" cy="8035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400">
                <a:solidFill>
                  <a:srgbClr val="ffffcc"/>
                </a:solidFill>
                <a:latin typeface="Rockwell"/>
                <a:ea typeface="DejaVu Sans"/>
              </a:rPr>
              <a:t>El edificio se compone de 6 pisos que se articulan alrededor de 2 patios interiores con una terraza en la parte superior.</a:t>
            </a:r>
            <a:endParaRPr/>
          </a:p>
        </p:txBody>
      </p:sp>
      <p:pic>
        <p:nvPicPr>
          <p:cNvPr descr="" id="142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40" y="432000"/>
            <a:ext cx="7006320" cy="465156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67640" y="5661360"/>
            <a:ext cx="8057880" cy="638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3200">
                <a:solidFill>
                  <a:srgbClr val="ffffcc"/>
                </a:solidFill>
                <a:latin typeface="Rockwell"/>
                <a:ea typeface="DejaVu Sans"/>
              </a:rPr>
              <a:t>E</a:t>
            </a:r>
            <a:r>
              <a:rPr b="1" lang="fr-FR" sz="2400">
                <a:solidFill>
                  <a:srgbClr val="ffffcc"/>
                </a:solidFill>
                <a:latin typeface="Rockwell"/>
                <a:ea typeface="DejaVu Sans"/>
              </a:rPr>
              <a:t>l Modernismo se caracteriza como lo vemos aquí por líneas curvas y no rectas.</a:t>
            </a:r>
            <a:endParaRPr/>
          </a:p>
        </p:txBody>
      </p:sp>
      <p:pic>
        <p:nvPicPr>
          <p:cNvPr descr="" id="144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260640"/>
            <a:ext cx="7487280" cy="499284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88000" y="5517360"/>
            <a:ext cx="8639280" cy="934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3600">
                <a:solidFill>
                  <a:srgbClr val="ffffcc"/>
                </a:solidFill>
                <a:latin typeface="Rockwell"/>
                <a:ea typeface="DejaVu Sans"/>
              </a:rPr>
              <a:t>Decoración marina de la Casa</a:t>
            </a:r>
            <a:endParaRPr/>
          </a:p>
        </p:txBody>
      </p:sp>
      <p:pic>
        <p:nvPicPr>
          <p:cNvPr descr="" id="146" name="Espace réservé pour une image  6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0" y="576000"/>
            <a:ext cx="6352560" cy="453492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968000" y="288720"/>
            <a:ext cx="3886920" cy="5039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000000"/>
                </a:solidFill>
                <a:latin typeface="Rockwell"/>
                <a:ea typeface="DejaVu Sans"/>
              </a:rPr>
              <a:t>Situada en el número 43 del Paseo de Gracia en Barcelona, A.Gaudí realiza su renovación entre 1904 y 1906 para la familia Batlló. En la cerámica y los colores de la parte superior destacan  balcones de piedra con forma de máscaras venecianas o de cráneos humanos,  de ahí  el apodo de la casa.</a:t>
            </a:r>
            <a:endParaRPr/>
          </a:p>
        </p:txBody>
      </p:sp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" y="576000"/>
            <a:ext cx="4215240" cy="562104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95640" y="5616000"/>
            <a:ext cx="8531640" cy="979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3200">
                <a:solidFill>
                  <a:srgbClr val="ffffcc"/>
                </a:solidFill>
                <a:latin typeface="Rockwell"/>
                <a:ea typeface="DejaVu Sans"/>
              </a:rPr>
              <a:t>	</a:t>
            </a:r>
            <a:r>
              <a:rPr b="1" lang="fr-FR" sz="2400">
                <a:solidFill>
                  <a:srgbClr val="ffffcc"/>
                </a:solidFill>
                <a:latin typeface="Rockwell"/>
                <a:ea typeface="DejaVu Sans"/>
              </a:rPr>
              <a:t>Interior del edificio que evoca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>
                <a:solidFill>
                  <a:srgbClr val="ffffcc"/>
                </a:solidFill>
                <a:latin typeface="Rockwell"/>
                <a:ea typeface="DejaVu Sans"/>
              </a:rPr>
              <a:t>       </a:t>
            </a:r>
            <a:r>
              <a:rPr b="1" lang="fr-FR" sz="2400">
                <a:solidFill>
                  <a:srgbClr val="ffffcc"/>
                </a:solidFill>
                <a:latin typeface="Rockwell"/>
                <a:ea typeface="DejaVu Sans"/>
              </a:rPr>
              <a:t>los elementos marinos.</a:t>
            </a:r>
            <a:endParaRPr/>
          </a:p>
        </p:txBody>
      </p:sp>
      <p:pic>
        <p:nvPicPr>
          <p:cNvPr descr="" id="148" name="Espace réservé pour une image  6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640" y="764640"/>
            <a:ext cx="6155280" cy="47062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3280" y="4752720"/>
            <a:ext cx="8135640" cy="1438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600">
                <a:solidFill>
                  <a:srgbClr val="000000"/>
                </a:solidFill>
                <a:latin typeface="Rockwell"/>
                <a:ea typeface="DejaVu Sans"/>
              </a:rPr>
              <a:t>La fachada ondulada del edificio presenta en la primera planta una veranda de estructura de piedra cuyas columnas en forma de huesos enmarcan ventanas decoradas con vidrieras .</a:t>
            </a:r>
            <a:endParaRPr/>
          </a:p>
        </p:txBody>
      </p:sp>
      <p:pic>
        <p:nvPicPr>
          <p:cNvPr descr="" id="110" name="Espace réservé pour une image  8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0" y="504000"/>
            <a:ext cx="5795640" cy="40312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32000" y="4046400"/>
            <a:ext cx="8639280" cy="1784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000000"/>
                </a:solidFill>
                <a:latin typeface="Rockwell"/>
                <a:ea typeface="DejaVu Sans"/>
              </a:rPr>
              <a:t>De manera general, la casa presenta en su fachada policroma y ondulante, una alegoría de San Jorge (patrón de la ciudad de Barcelona) matando el dragón . El tejado hace pensar en la espalda del dragón y las tejas de cerámica que lo cubren en sus escamas.</a:t>
            </a:r>
            <a:endParaRPr/>
          </a:p>
        </p:txBody>
      </p:sp>
      <p:pic>
        <p:nvPicPr>
          <p:cNvPr descr="" id="112" name="Espace réservé pour une image  16"/>
          <p:cNvPicPr/>
          <p:nvPr/>
        </p:nvPicPr>
        <p:blipFill>
          <a:blip r:embed="rId1"/>
          <a:stretch>
            <a:fillRect/>
          </a:stretch>
        </p:blipFill>
        <p:spPr>
          <a:xfrm>
            <a:off x="591120" y="432000"/>
            <a:ext cx="3944160" cy="3455280"/>
          </a:xfrm>
          <a:prstGeom prst="rect">
            <a:avLst/>
          </a:prstGeom>
        </p:spPr>
      </p:pic>
      <p:pic>
        <p:nvPicPr>
          <p:cNvPr descr="" id="11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98800" y="864000"/>
            <a:ext cx="3912480" cy="26038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9400" y="4920480"/>
            <a:ext cx="7913880" cy="910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000000"/>
                </a:solidFill>
                <a:latin typeface="Rockwell"/>
                <a:ea typeface="DejaVu Sans"/>
              </a:rPr>
              <a:t>La escalera de madera que tiene dentro hace pensar en una columna vertebral que podría pertenecer al dragón.</a:t>
            </a:r>
            <a:endParaRPr/>
          </a:p>
        </p:txBody>
      </p:sp>
      <p:pic>
        <p:nvPicPr>
          <p:cNvPr descr="" id="115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504000"/>
            <a:ext cx="5399280" cy="4048920"/>
          </a:xfrm>
          <a:prstGeom prst="rect">
            <a:avLst/>
          </a:prstGeom>
        </p:spPr>
      </p:pic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92120" y="479520"/>
            <a:ext cx="3045240" cy="398376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19640" y="5328360"/>
            <a:ext cx="7847280" cy="1222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000000"/>
                </a:solidFill>
                <a:latin typeface="Rockwell"/>
                <a:ea typeface="DejaVu Sans"/>
              </a:rPr>
              <a:t>	</a:t>
            </a:r>
            <a:r>
              <a:rPr b="1" lang="fr-FR" sz="2800">
                <a:solidFill>
                  <a:srgbClr val="000000"/>
                </a:solidFill>
                <a:latin typeface="Rockwell"/>
                <a:ea typeface="DejaVu Sans"/>
              </a:rPr>
              <a:t>Las chimeneas en el techo cubiertas con cerámica de colores.</a:t>
            </a:r>
            <a:endParaRPr/>
          </a:p>
        </p:txBody>
      </p:sp>
      <p:pic>
        <p:nvPicPr>
          <p:cNvPr descr="" id="118" name="Espace réservé pour une image  6"/>
          <p:cNvPicPr/>
          <p:nvPr/>
        </p:nvPicPr>
        <p:blipFill>
          <a:blip r:embed="rId1"/>
          <a:stretch>
            <a:fillRect/>
          </a:stretch>
        </p:blipFill>
        <p:spPr>
          <a:xfrm>
            <a:off x="321840" y="480960"/>
            <a:ext cx="8533080" cy="4341960"/>
          </a:xfrm>
          <a:prstGeom prst="rect">
            <a:avLst/>
          </a:prstGeom>
          <a:ln w="11160">
            <a:solidFill>
              <a:srgbClr val="9ca08f"/>
            </a:solidFill>
            <a:round/>
          </a:ln>
        </p:spPr>
      </p:pic>
    </p:spTree>
  </p:cSld>
  <p:transition spd="slow">
    <p:fade/>
  </p:transition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904000" y="1440000"/>
            <a:ext cx="2878920" cy="3454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000000"/>
                </a:solidFill>
                <a:latin typeface="Rockwell"/>
                <a:ea typeface="DejaVu Sans"/>
              </a:rPr>
              <a:t>El edificio está rematado de una torre con la cruz  de 4 brazos, símbolo de Gaudí .</a:t>
            </a:r>
            <a:endParaRPr/>
          </a:p>
        </p:txBody>
      </p:sp>
      <p:pic>
        <p:nvPicPr>
          <p:cNvPr descr="" id="120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1008000" y="399600"/>
            <a:ext cx="4318920" cy="543132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97040" y="5184360"/>
            <a:ext cx="7625880" cy="934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3600">
                <a:solidFill>
                  <a:srgbClr val="000000"/>
                </a:solidFill>
                <a:latin typeface="Rockwell"/>
                <a:ea typeface="DejaVu Sans"/>
              </a:rPr>
              <a:t>El  desván de la Casa Batlló</a:t>
            </a:r>
            <a:endParaRPr/>
          </a:p>
        </p:txBody>
      </p:sp>
      <p:pic>
        <p:nvPicPr>
          <p:cNvPr descr="" id="122" name="Espace réservé pour une image  6"/>
          <p:cNvPicPr/>
          <p:nvPr/>
        </p:nvPicPr>
        <p:blipFill>
          <a:blip r:embed="rId1"/>
          <a:stretch>
            <a:fillRect/>
          </a:stretch>
        </p:blipFill>
        <p:spPr>
          <a:xfrm>
            <a:off x="2232000" y="1052640"/>
            <a:ext cx="5291280" cy="38422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048000" y="720000"/>
            <a:ext cx="2734920" cy="910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600">
                <a:solidFill>
                  <a:srgbClr val="000000"/>
                </a:solidFill>
                <a:latin typeface="Rockwell"/>
                <a:ea typeface="DejaVu Sans"/>
              </a:rPr>
              <a:t>El interior de la casa es tan magnífico y tan original como la fachada : escalera, muebles, puertas esculpidas,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600">
                <a:solidFill>
                  <a:srgbClr val="000000"/>
                </a:solidFill>
                <a:latin typeface="Rockwell"/>
                <a:ea typeface="DejaVu Sans"/>
              </a:rPr>
              <a:t>ventanas con vidrieras,  chimeneas, …</a:t>
            </a:r>
            <a:endParaRPr/>
          </a:p>
        </p:txBody>
      </p:sp>
      <p:pic>
        <p:nvPicPr>
          <p:cNvPr descr="" id="124" name="Espace réservé pour une image  5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765000"/>
            <a:ext cx="5579280" cy="4706280"/>
          </a:xfrm>
          <a:prstGeom prst="rect">
            <a:avLst/>
          </a:prstGeom>
        </p:spPr>
      </p:pic>
    </p:spTree>
  </p:cSld>
  <p:transition spd="slow">
    <p:fade/>
  </p:transition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